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8" r:id="rId3"/>
    <p:sldId id="259" r:id="rId4"/>
    <p:sldId id="257" r:id="rId5"/>
    <p:sldId id="261" r:id="rId6"/>
    <p:sldId id="260" r:id="rId7"/>
    <p:sldId id="262"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890"/>
    <p:restoredTop sz="94674"/>
  </p:normalViewPr>
  <p:slideViewPr>
    <p:cSldViewPr snapToGrid="0" snapToObjects="1">
      <p:cViewPr varScale="1">
        <p:scale>
          <a:sx n="112" d="100"/>
          <a:sy n="112" d="100"/>
        </p:scale>
        <p:origin x="232"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intro</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a:t>
            </a:fld>
            <a:endParaRPr lang="en-US"/>
          </a:p>
        </p:txBody>
      </p:sp>
    </p:spTree>
    <p:extLst>
      <p:ext uri="{BB962C8B-B14F-4D97-AF65-F5344CB8AC3E}">
        <p14:creationId xmlns:p14="http://schemas.microsoft.com/office/powerpoint/2010/main" val="1001020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here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10</a:t>
            </a:fld>
            <a:endParaRPr lang="en-US"/>
          </a:p>
        </p:txBody>
      </p:sp>
    </p:spTree>
    <p:extLst>
      <p:ext uri="{BB962C8B-B14F-4D97-AF65-F5344CB8AC3E}">
        <p14:creationId xmlns:p14="http://schemas.microsoft.com/office/powerpoint/2010/main" val="431992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 Starts, Dwayne finishes</a:t>
            </a:r>
            <a:r>
              <a:rPr lang="en-US" baseline="0" dirty="0" smtClean="0"/>
              <a:t> with last bullet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11</a:t>
            </a:fld>
            <a:endParaRPr lang="en-US"/>
          </a:p>
        </p:txBody>
      </p:sp>
    </p:spTree>
    <p:extLst>
      <p:ext uri="{BB962C8B-B14F-4D97-AF65-F5344CB8AC3E}">
        <p14:creationId xmlns:p14="http://schemas.microsoft.com/office/powerpoint/2010/main" val="979847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Uses pandas .</a:t>
            </a:r>
            <a:r>
              <a:rPr lang="en-US" sz="1200" b="0" i="0" kern="1200" dirty="0" err="1" smtClean="0">
                <a:solidFill>
                  <a:schemeClr val="tx1"/>
                </a:solidFill>
                <a:effectLst/>
                <a:latin typeface="+mn-lt"/>
                <a:ea typeface="+mn-ea"/>
                <a:cs typeface="+mn-cs"/>
              </a:rPr>
              <a:t>corr</a:t>
            </a:r>
            <a:r>
              <a:rPr lang="en-US" sz="1200" b="0" i="0" kern="1200" dirty="0" smtClean="0">
                <a:solidFill>
                  <a:schemeClr val="tx1"/>
                </a:solidFill>
                <a:effectLst/>
                <a:latin typeface="+mn-lt"/>
                <a:ea typeface="+mn-ea"/>
                <a:cs typeface="+mn-cs"/>
              </a:rPr>
              <a:t>() function which uses </a:t>
            </a:r>
            <a:r>
              <a:rPr lang="en-US" sz="1200" b="0" i="0" kern="1200" dirty="0" err="1" smtClean="0">
                <a:solidFill>
                  <a:schemeClr val="tx1"/>
                </a:solidFill>
                <a:effectLst/>
                <a:latin typeface="+mn-lt"/>
                <a:ea typeface="+mn-ea"/>
                <a:cs typeface="+mn-cs"/>
              </a:rPr>
              <a:t>pearson</a:t>
            </a:r>
            <a:r>
              <a:rPr lang="en-US" sz="1200" b="0" i="0" kern="1200" dirty="0" smtClean="0">
                <a:solidFill>
                  <a:schemeClr val="tx1"/>
                </a:solidFill>
                <a:effectLst/>
                <a:latin typeface="+mn-lt"/>
                <a:ea typeface="+mn-ea"/>
                <a:cs typeface="+mn-cs"/>
              </a:rPr>
              <a:t>: standard </a:t>
            </a:r>
            <a:r>
              <a:rPr lang="en-US" sz="1200" b="0" i="0" kern="1200" smtClean="0">
                <a:solidFill>
                  <a:schemeClr val="tx1"/>
                </a:solidFill>
                <a:effectLst/>
                <a:latin typeface="+mn-lt"/>
                <a:ea typeface="+mn-ea"/>
                <a:cs typeface="+mn-cs"/>
              </a:rPr>
              <a:t>correlation coefficient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Jay could do this one.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12</a:t>
            </a:fld>
            <a:endParaRPr lang="en-US"/>
          </a:p>
        </p:txBody>
      </p:sp>
    </p:spTree>
    <p:extLst>
      <p:ext uri="{BB962C8B-B14F-4D97-AF65-F5344CB8AC3E}">
        <p14:creationId xmlns:p14="http://schemas.microsoft.com/office/powerpoint/2010/main" val="49650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 </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2</a:t>
            </a:fld>
            <a:endParaRPr lang="en-US"/>
          </a:p>
        </p:txBody>
      </p:sp>
    </p:spTree>
    <p:extLst>
      <p:ext uri="{BB962C8B-B14F-4D97-AF65-F5344CB8AC3E}">
        <p14:creationId xmlns:p14="http://schemas.microsoft.com/office/powerpoint/2010/main" val="166160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3</a:t>
            </a:fld>
            <a:endParaRPr lang="en-US"/>
          </a:p>
        </p:txBody>
      </p:sp>
    </p:spTree>
    <p:extLst>
      <p:ext uri="{BB962C8B-B14F-4D97-AF65-F5344CB8AC3E}">
        <p14:creationId xmlns:p14="http://schemas.microsoft.com/office/powerpoint/2010/main" val="23558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Dwayne</a:t>
            </a:r>
            <a:r>
              <a:rPr lang="en-US" baseline="0" dirty="0" smtClean="0"/>
              <a:t> do “questions we asked” , Jay do the rest</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5</a:t>
            </a:fld>
            <a:endParaRPr lang="en-US"/>
          </a:p>
        </p:txBody>
      </p:sp>
    </p:spTree>
    <p:extLst>
      <p:ext uri="{BB962C8B-B14F-4D97-AF65-F5344CB8AC3E}">
        <p14:creationId xmlns:p14="http://schemas.microsoft.com/office/powerpoint/2010/main" val="522722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Jared</a:t>
            </a:r>
          </a:p>
          <a:p>
            <a:endParaRPr lang="en-US" dirty="0" smtClean="0"/>
          </a:p>
          <a:p>
            <a:r>
              <a:rPr lang="en-US" sz="1200" b="0" i="0" kern="1200" dirty="0" smtClean="0">
                <a:solidFill>
                  <a:schemeClr val="tx1"/>
                </a:solidFill>
                <a:effectLst/>
                <a:latin typeface="+mn-lt"/>
                <a:ea typeface="+mn-ea"/>
                <a:cs typeface="+mn-cs"/>
              </a:rPr>
              <a:t>the magnitude (brightness) of a celestial object as it would be seen at a standard distance of 10 parsecs (1 AU). This is hypothetical</a:t>
            </a:r>
            <a:r>
              <a:rPr lang="en-US" sz="1200" b="0" i="0" kern="1200" baseline="0" dirty="0" smtClean="0">
                <a:solidFill>
                  <a:schemeClr val="tx1"/>
                </a:solidFill>
                <a:effectLst/>
                <a:latin typeface="+mn-lt"/>
                <a:ea typeface="+mn-ea"/>
                <a:cs typeface="+mn-cs"/>
              </a:rPr>
              <a:t> scenario because NEOs aren’t typically seen at a zero phase angle.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Eccentricity refers to how elliptical the orbit of an object is.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Inclination refers to the objects angle between its orbital plane and the elliptical plane. </a:t>
            </a:r>
          </a:p>
          <a:p>
            <a:endParaRPr lang="en-US" sz="1200" b="0" i="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6</a:t>
            </a:fld>
            <a:endParaRPr lang="en-US"/>
          </a:p>
        </p:txBody>
      </p:sp>
    </p:spTree>
    <p:extLst>
      <p:ext uri="{BB962C8B-B14F-4D97-AF65-F5344CB8AC3E}">
        <p14:creationId xmlns:p14="http://schemas.microsoft.com/office/powerpoint/2010/main" val="1904312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Jay talk about the methods we used, Dwayne</a:t>
            </a:r>
            <a:r>
              <a:rPr lang="en-US" baseline="0" dirty="0" smtClean="0"/>
              <a:t> talk about problems</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7</a:t>
            </a:fld>
            <a:endParaRPr lang="en-US"/>
          </a:p>
        </p:txBody>
      </p:sp>
    </p:spTree>
    <p:extLst>
      <p:ext uri="{BB962C8B-B14F-4D97-AF65-F5344CB8AC3E}">
        <p14:creationId xmlns:p14="http://schemas.microsoft.com/office/powerpoint/2010/main" val="83435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Dwayne</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8</a:t>
            </a:fld>
            <a:endParaRPr lang="en-US"/>
          </a:p>
        </p:txBody>
      </p:sp>
    </p:spTree>
    <p:extLst>
      <p:ext uri="{BB962C8B-B14F-4D97-AF65-F5344CB8AC3E}">
        <p14:creationId xmlns:p14="http://schemas.microsoft.com/office/powerpoint/2010/main" val="1198774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t>
            </a:r>
            <a:r>
              <a:rPr lang="en-US" dirty="0" smtClean="0"/>
              <a:t>Dwayne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p>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9</a:t>
            </a:fld>
            <a:endParaRPr lang="en-US"/>
          </a:p>
        </p:txBody>
      </p:sp>
    </p:spTree>
    <p:extLst>
      <p:ext uri="{BB962C8B-B14F-4D97-AF65-F5344CB8AC3E}">
        <p14:creationId xmlns:p14="http://schemas.microsoft.com/office/powerpoint/2010/main" val="1390999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11/14/17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ransition spd="slow">
    <p:push dir="u"/>
  </p:transition>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10.png"/><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dirty="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810838" cy="914401"/>
          </a:xfrm>
        </p:spPr>
        <p:txBody>
          <a:bodyPr>
            <a:normAutofit/>
          </a:bodyPr>
          <a:lstStyle/>
          <a:p>
            <a:r>
              <a:rPr lang="en-US" dirty="0">
                <a:solidFill>
                  <a:srgbClr val="FFFFFF"/>
                </a:solidFill>
              </a:rPr>
              <a:t>By: Dwayne </a:t>
            </a:r>
            <a:r>
              <a:rPr lang="en-US" dirty="0" err="1" smtClean="0">
                <a:solidFill>
                  <a:srgbClr val="FFFFFF"/>
                </a:solidFill>
              </a:rPr>
              <a:t>Bost</a:t>
            </a:r>
            <a:r>
              <a:rPr lang="en-US" dirty="0" smtClean="0">
                <a:solidFill>
                  <a:srgbClr val="FFFFFF"/>
                </a:solidFill>
              </a:rPr>
              <a:t> and Jared Klein</a:t>
            </a:r>
            <a:endParaRPr lang="en-US" dirty="0">
              <a:solidFill>
                <a:srgbClr val="FFFFFF"/>
              </a:solidFill>
            </a:endParaRPr>
          </a:p>
        </p:txBody>
      </p:sp>
    </p:spTree>
    <p:extLst>
      <p:ext uri="{BB962C8B-B14F-4D97-AF65-F5344CB8AC3E}">
        <p14:creationId xmlns:p14="http://schemas.microsoft.com/office/powerpoint/2010/main" val="2733318485"/>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118334" y="121306"/>
            <a:ext cx="7933358" cy="1035579"/>
          </a:xfrm>
        </p:spPr>
        <p:txBody>
          <a:bodyPr>
            <a:normAutofit fontScale="90000"/>
          </a:bodyPr>
          <a:lstStyle/>
          <a:p>
            <a:r>
              <a:rPr lang="en-US" smtClean="0"/>
              <a:t>Data Analysis: Modeling NEO orbits and their proximity to Earth</a:t>
            </a:r>
            <a:endParaRPr lang="en-US" dirty="0"/>
          </a:p>
        </p:txBody>
      </p:sp>
      <p:sp>
        <p:nvSpPr>
          <p:cNvPr id="10" name="Content Placeholder 9"/>
          <p:cNvSpPr>
            <a:spLocks noGrp="1"/>
          </p:cNvSpPr>
          <p:nvPr>
            <p:ph idx="1"/>
          </p:nvPr>
        </p:nvSpPr>
        <p:spPr>
          <a:xfrm>
            <a:off x="118334" y="1239660"/>
            <a:ext cx="11106864" cy="1722157"/>
          </a:xfrm>
        </p:spPr>
        <p:txBody>
          <a:bodyPr>
            <a:normAutofit fontScale="77500" lnSpcReduction="20000"/>
          </a:bodyPr>
          <a:lstStyle/>
          <a:p>
            <a:r>
              <a:rPr lang="en-US" dirty="0" smtClean="0"/>
              <a:t>Here is have another method of visualizing how NEOs come to be classified as hazardous. </a:t>
            </a:r>
          </a:p>
          <a:p>
            <a:r>
              <a:rPr lang="en-US" dirty="0" smtClean="0"/>
              <a:t>The following two images display the orbital paths of the five asteroids chosen by their nearest approach date to Earth (presently, the closest NEOs to Earth) and their classification as hazardous. The light blue ellipse is the orbital path of Earth while the yellow dot is the sun. </a:t>
            </a:r>
          </a:p>
          <a:p>
            <a:r>
              <a:rPr lang="en-US" dirty="0" smtClean="0"/>
              <a:t>The left image shows where the NEOs were about a month ago.  The right image shows where the NEOs are at this point in time. All five are now at their closest point to Earth. </a:t>
            </a:r>
          </a:p>
          <a:p>
            <a:r>
              <a:rPr lang="en-US" dirty="0" smtClean="0"/>
              <a:t>Thus far, we have shown a small subset of NEOs involved in our study, how many of those are classified as hazardous, what attributes call for a hazardous classification, and how the a NEOs orbit progresses to the point where it can be considered hazardous. </a:t>
            </a:r>
            <a:endParaRPr lang="en-US" dirty="0"/>
          </a:p>
        </p:txBody>
      </p:sp>
    </p:spTree>
    <p:extLst>
      <p:ext uri="{BB962C8B-B14F-4D97-AF65-F5344CB8AC3E}">
        <p14:creationId xmlns:p14="http://schemas.microsoft.com/office/powerpoint/2010/main" val="100631901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4" y="159572"/>
            <a:ext cx="5564392" cy="1456267"/>
          </a:xfrm>
        </p:spPr>
        <p:txBody>
          <a:bodyPr>
            <a:normAutofit fontScale="90000"/>
          </a:bodyPr>
          <a:lstStyle/>
          <a:p>
            <a:r>
              <a:rPr lang="en-US" dirty="0" smtClean="0"/>
              <a:t>DATA Analysis: How likely are we to get hit by a NEOS?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8372" y="0"/>
            <a:ext cx="6393628" cy="346396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8372" y="3463962"/>
            <a:ext cx="6393628" cy="3394038"/>
          </a:xfrm>
          <a:prstGeom prst="rect">
            <a:avLst/>
          </a:prstGeom>
        </p:spPr>
      </p:pic>
      <p:sp>
        <p:nvSpPr>
          <p:cNvPr id="7" name="TextBox 6"/>
          <p:cNvSpPr txBox="1"/>
          <p:nvPr/>
        </p:nvSpPr>
        <p:spPr>
          <a:xfrm>
            <a:off x="484094" y="1785768"/>
            <a:ext cx="4399878" cy="4524315"/>
          </a:xfrm>
          <a:prstGeom prst="rect">
            <a:avLst/>
          </a:prstGeom>
          <a:noFill/>
        </p:spPr>
        <p:txBody>
          <a:bodyPr wrap="square" rtlCol="0">
            <a:spAutoFit/>
          </a:bodyPr>
          <a:lstStyle/>
          <a:p>
            <a:pPr marL="285750" indent="-285750">
              <a:buFont typeface="Arial" charset="0"/>
              <a:buChar char="•"/>
            </a:pPr>
            <a:r>
              <a:rPr lang="en-US" dirty="0" smtClean="0"/>
              <a:t>As of the November 10</a:t>
            </a:r>
            <a:r>
              <a:rPr lang="en-US" baseline="30000" dirty="0" smtClean="0"/>
              <a:t>th</a:t>
            </a:r>
            <a:r>
              <a:rPr lang="en-US" dirty="0" smtClean="0"/>
              <a:t>, 2017 update of NASA’s SENTRY dataset, the likelihood of Earth being hit by a devastating NEOs is incredibly minuscule. </a:t>
            </a:r>
          </a:p>
          <a:p>
            <a:pPr marL="285750" indent="-285750">
              <a:buFont typeface="Arial" charset="0"/>
              <a:buChar char="•"/>
            </a:pPr>
            <a:r>
              <a:rPr lang="en-US" dirty="0" smtClean="0"/>
              <a:t>The graph to the top left explains this. Each dot represents a specific NEO and the number of potential impacts it could have with Earth relative to the probability that they will actually hit the Earth cumulatively. As you can see, most NEOs have fewer than 100 potential impacts with extremely little probabilities of contacting Earth.</a:t>
            </a:r>
          </a:p>
          <a:p>
            <a:pPr marL="285750" indent="-285750">
              <a:buFont typeface="Arial" charset="0"/>
              <a:buChar char="•"/>
            </a:pPr>
            <a:r>
              <a:rPr lang="en-US" dirty="0" smtClean="0"/>
              <a:t>To the bottom right, we categorized the potential impacts relative to each specific NEOs. </a:t>
            </a:r>
            <a:endParaRPr lang="en-US" dirty="0"/>
          </a:p>
        </p:txBody>
      </p:sp>
    </p:spTree>
    <p:extLst>
      <p:ext uri="{BB962C8B-B14F-4D97-AF65-F5344CB8AC3E}">
        <p14:creationId xmlns:p14="http://schemas.microsoft.com/office/powerpoint/2010/main" val="2062902135"/>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8" y="114748"/>
            <a:ext cx="6202921" cy="1456267"/>
          </a:xfrm>
        </p:spPr>
        <p:txBody>
          <a:bodyPr/>
          <a:lstStyle/>
          <a:p>
            <a:r>
              <a:rPr lang="en-US" dirty="0" smtClean="0"/>
              <a:t>Post Mortem</a:t>
            </a:r>
            <a:endParaRPr lang="en-US" dirty="0"/>
          </a:p>
        </p:txBody>
      </p:sp>
      <p:sp>
        <p:nvSpPr>
          <p:cNvPr id="3" name="Content Placeholder 2"/>
          <p:cNvSpPr>
            <a:spLocks noGrp="1"/>
          </p:cNvSpPr>
          <p:nvPr>
            <p:ph idx="1"/>
          </p:nvPr>
        </p:nvSpPr>
        <p:spPr>
          <a:xfrm>
            <a:off x="111817" y="1406963"/>
            <a:ext cx="5639695" cy="4843230"/>
          </a:xfrm>
        </p:spPr>
        <p:txBody>
          <a:bodyPr>
            <a:normAutofit/>
          </a:bodyPr>
          <a:lstStyle/>
          <a:p>
            <a:r>
              <a:rPr lang="en-US" dirty="0" smtClean="0"/>
              <a:t>Throughout the project, we collected a wealth of data on NEOs such as their orbit statistics (eccentricity, perihelion distance, orbital period, etc.), their characteristics (size, velocity), and data on prior NEOs collisions on Earth thanks to NASA’s FIREBALL and SENTRY datasets. </a:t>
            </a:r>
          </a:p>
          <a:p>
            <a:r>
              <a:rPr lang="en-US" dirty="0" smtClean="0"/>
              <a:t>With all this available data the possibilities for finding new relationships and discoveries are broad. </a:t>
            </a:r>
          </a:p>
          <a:p>
            <a:r>
              <a:rPr lang="en-US" dirty="0" smtClean="0"/>
              <a:t>That is why we have the images to the left. Both these heat maps can be used to identify possible relationships. For example, in the future we could visualize the potential danger of a NEOs with its </a:t>
            </a:r>
            <a:r>
              <a:rPr lang="en-US" dirty="0" err="1" smtClean="0"/>
              <a:t>relative_velocity</a:t>
            </a:r>
            <a:r>
              <a:rPr lang="en-US" dirty="0" smtClean="0"/>
              <a:t>. The same could be done with a NEOs estimated diameter and its placing on the Palermo Scale (scale used by NASA to categorize impact risks).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94" y="0"/>
            <a:ext cx="5586805" cy="34639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195" y="3324114"/>
            <a:ext cx="5586805" cy="3533886"/>
          </a:xfrm>
          <a:prstGeom prst="rect">
            <a:avLst/>
          </a:prstGeom>
        </p:spPr>
      </p:pic>
    </p:spTree>
    <p:extLst>
      <p:ext uri="{BB962C8B-B14F-4D97-AF65-F5344CB8AC3E}">
        <p14:creationId xmlns:p14="http://schemas.microsoft.com/office/powerpoint/2010/main" val="1637577309"/>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3"/>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p>
          <a:p>
            <a:pPr lvl="1" fontAlgn="base"/>
            <a:r>
              <a:rPr lang="en-US" sz="1800" dirty="0" smtClean="0"/>
              <a:t>How likely is Earth to be hit by a potentially planet altering NEOs?</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a:p>
          <a:p>
            <a:pPr marL="742950" lvl="1" indent="-285750">
              <a:buFont typeface="Arial" charset="0"/>
              <a:buChar char="•"/>
            </a:pPr>
            <a:r>
              <a:rPr lang="en-US" dirty="0" smtClean="0"/>
              <a:t>Examine the probability of Earth being hit by a devastating NEOs.</a:t>
            </a:r>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68536"/>
            <a:ext cx="10131425" cy="1456267"/>
          </a:xfrm>
        </p:spPr>
        <p:txBody>
          <a:bodyPr/>
          <a:lstStyle/>
          <a:p>
            <a:r>
              <a:rPr lang="en-US" dirty="0" smtClean="0"/>
              <a:t>Motivation &amp; Summary of Findings</a:t>
            </a:r>
            <a:endParaRPr lang="en-US" dirty="0"/>
          </a:p>
        </p:txBody>
      </p:sp>
      <p:sp>
        <p:nvSpPr>
          <p:cNvPr id="3" name="Content Placeholder 2"/>
          <p:cNvSpPr>
            <a:spLocks noGrp="1"/>
          </p:cNvSpPr>
          <p:nvPr>
            <p:ph idx="1"/>
          </p:nvPr>
        </p:nvSpPr>
        <p:spPr>
          <a:xfrm>
            <a:off x="685800" y="1430767"/>
            <a:ext cx="10131425" cy="4795862"/>
          </a:xfrm>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p>
          <a:p>
            <a:pPr lvl="1"/>
            <a:r>
              <a:rPr lang="en-US" dirty="0" smtClean="0"/>
              <a:t>The relationship between a NEO’s specific absolute magnitude (H) of the object and its proximity to Earth assists scientists in the classification of hazardous NEOs. </a:t>
            </a:r>
          </a:p>
          <a:p>
            <a:pPr lvl="1"/>
            <a:r>
              <a:rPr lang="en-US" dirty="0" smtClean="0"/>
              <a:t>Scientists use orbital data (eccentricity, inclination, etc.) to predict the orbits of NEOs which can then be used to model their distance from Earth. Essentially, scientists can use predictors and models to anticipate near earth hazards.</a:t>
            </a:r>
          </a:p>
          <a:p>
            <a:pPr lvl="1"/>
            <a:r>
              <a:rPr lang="en-US" smtClean="0"/>
              <a:t>The </a:t>
            </a:r>
            <a:r>
              <a:rPr lang="en-US" smtClean="0"/>
              <a:t>actual </a:t>
            </a:r>
            <a:r>
              <a:rPr lang="en-US" dirty="0" smtClean="0"/>
              <a:t>probability of a NEO devastating Earth is incredibly small. That said, predictive data courtesy of NASA’s SENTRY dataset suggest that certain individual NEOs have hundreds of opportunities to impact Earth. </a:t>
            </a:r>
          </a:p>
        </p:txBody>
      </p:sp>
    </p:spTree>
    <p:extLst>
      <p:ext uri="{BB962C8B-B14F-4D97-AF65-F5344CB8AC3E}">
        <p14:creationId xmlns:p14="http://schemas.microsoft.com/office/powerpoint/2010/main" val="1212601588"/>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0811" y="1280559"/>
            <a:ext cx="5703660" cy="3921266"/>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3" name="Picture 2"/>
          <p:cNvPicPr>
            <a:picLocks noChangeAspect="1"/>
          </p:cNvPicPr>
          <p:nvPr/>
        </p:nvPicPr>
        <p:blipFill>
          <a:blip r:embed="rId5"/>
          <a:stretch>
            <a:fillRect/>
          </a:stretch>
        </p:blipFill>
        <p:spPr>
          <a:xfrm>
            <a:off x="7593265" y="5470748"/>
            <a:ext cx="2238751" cy="76665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395344" y="244981"/>
            <a:ext cx="6814749" cy="1035578"/>
          </a:xfrm>
        </p:spPr>
        <p:txBody>
          <a:bodyPr>
            <a:normAutofit/>
          </a:bodyPr>
          <a:lstStyle/>
          <a:p>
            <a:pPr>
              <a:lnSpc>
                <a:spcPct val="90000"/>
              </a:lnSpc>
            </a:pPr>
            <a:r>
              <a:rPr lang="en-US" sz="3300" dirty="0"/>
              <a:t>Data Analysis: Determining which </a:t>
            </a:r>
            <a:r>
              <a:rPr lang="en-US" sz="3300" dirty="0" err="1"/>
              <a:t>Neos</a:t>
            </a:r>
            <a:r>
              <a:rPr lang="en-US" sz="3300" dirty="0"/>
              <a:t> are Hazardous. </a:t>
            </a:r>
          </a:p>
        </p:txBody>
      </p:sp>
      <p:sp>
        <p:nvSpPr>
          <p:cNvPr id="9" name="Content Placeholder 8"/>
          <p:cNvSpPr>
            <a:spLocks noGrp="1"/>
          </p:cNvSpPr>
          <p:nvPr>
            <p:ph idx="1"/>
          </p:nvPr>
        </p:nvSpPr>
        <p:spPr>
          <a:xfrm>
            <a:off x="502922" y="1327363"/>
            <a:ext cx="4779084" cy="4965861"/>
          </a:xfrm>
        </p:spPr>
        <p:txBody>
          <a:bodyPr>
            <a:normAutofit/>
          </a:bodyPr>
          <a:lstStyle/>
          <a:p>
            <a:r>
              <a:rPr lang="en-US" dirty="0"/>
              <a:t>This scatter plot is a visualization of the definition of a hazardous NEO. </a:t>
            </a:r>
          </a:p>
          <a:p>
            <a:r>
              <a:rPr lang="en-US" dirty="0"/>
              <a:t>Recall the earlier slides, where a hazardous NEO is classified by the relationship between its absolute magnitude(H) and its MOID (distance from Earth &lt; .05 astronomical units or around 4.6 million miles). </a:t>
            </a:r>
          </a:p>
          <a:p>
            <a:r>
              <a:rPr lang="en-US" dirty="0"/>
              <a:t>For context, magnitude is used to estimate the diameter of the Asteroid which helps determine its size. Thus, assists in its classification as hazardous (equation below). </a:t>
            </a:r>
          </a:p>
          <a:p>
            <a:r>
              <a:rPr lang="en-US" dirty="0"/>
              <a:t>This establishes that there is a relationship between the size and distance from of a NEO from Earth which leads to its classification.</a:t>
            </a:r>
          </a:p>
        </p:txBody>
      </p:sp>
    </p:spTree>
    <p:extLst>
      <p:ext uri="{BB962C8B-B14F-4D97-AF65-F5344CB8AC3E}">
        <p14:creationId xmlns:p14="http://schemas.microsoft.com/office/powerpoint/2010/main" val="268537723"/>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1154</TotalTime>
  <Words>1665</Words>
  <Application>Microsoft Macintosh PowerPoint</Application>
  <PresentationFormat>Widescreen</PresentationFormat>
  <Paragraphs>118</Paragraphs>
  <Slides>13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Mangal</vt:lpstr>
      <vt:lpstr>Celestial</vt:lpstr>
      <vt:lpstr>Determining and Modeling Hazardous Near Earth Objects</vt:lpstr>
      <vt:lpstr>What Are Near Earth Objects?</vt:lpstr>
      <vt:lpstr>Who Really Cares? What is the Value of this study?</vt:lpstr>
      <vt:lpstr>Here’s Why…</vt:lpstr>
      <vt:lpstr>Questions We Asked And the Data We Needed </vt:lpstr>
      <vt:lpstr>Motivation &amp; Summary of Findings</vt:lpstr>
      <vt:lpstr>Data Cleanup &amp; Exploration </vt:lpstr>
      <vt:lpstr>Data Analysis: There are A ton of Asteroids</vt:lpstr>
      <vt:lpstr>Data Analysis: Determining which Neos are Hazardous. </vt:lpstr>
      <vt:lpstr>Data Analysis: Modeling NEO orbits and their proximity to Earth</vt:lpstr>
      <vt:lpstr>DATA Analysis: How likely are we to get hit by a NEOS?</vt:lpstr>
      <vt:lpstr>Post Mortem</vt:lpstr>
      <vt:lpstr>Questions?</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38</cp:revision>
  <dcterms:created xsi:type="dcterms:W3CDTF">2017-11-09T23:43:08Z</dcterms:created>
  <dcterms:modified xsi:type="dcterms:W3CDTF">2017-11-14T23:12:26Z</dcterms:modified>
</cp:coreProperties>
</file>